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15" autoAdjust="0"/>
  </p:normalViewPr>
  <p:slideViewPr>
    <p:cSldViewPr>
      <p:cViewPr varScale="1">
        <p:scale>
          <a:sx n="59" d="100"/>
          <a:sy n="59" d="100"/>
        </p:scale>
        <p:origin x="-16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2DE6F-FB3E-47A6-BD19-C01AE1CCD1B4}" type="datetimeFigureOut">
              <a:rPr lang="pt-BR" smtClean="0"/>
              <a:t>12/03/2015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7E67C-2DCF-4332-8A7E-643229660F6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7E67C-2DCF-4332-8A7E-643229660F65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7E67C-2DCF-4332-8A7E-643229660F65}" type="slidenum">
              <a:rPr lang="pt-BR" smtClean="0"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7E67C-2DCF-4332-8A7E-643229660F65}" type="slidenum">
              <a:rPr lang="pt-BR" smtClean="0"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, re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7E67C-2DCF-4332-8A7E-643229660F65}" type="slidenum">
              <a:rPr lang="pt-BR" smtClean="0"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7E67C-2DCF-4332-8A7E-643229660F65}" type="slidenum">
              <a:rPr lang="pt-BR" smtClean="0"/>
              <a:t>13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2F97-63A0-45AA-B5B1-1A521870A582}" type="datetimeFigureOut">
              <a:rPr lang="pt-BR" smtClean="0"/>
              <a:pPr/>
              <a:t>11/03/2015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AA89D-C4B4-49B3-8E67-E2A4F85E3D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068960"/>
            <a:ext cx="7772400" cy="1470025"/>
          </a:xfrm>
        </p:spPr>
        <p:txBody>
          <a:bodyPr>
            <a:normAutofit/>
          </a:bodyPr>
          <a:lstStyle/>
          <a:p>
            <a:r>
              <a:rPr lang="pt-BR" sz="6000" dirty="0" smtClean="0"/>
              <a:t>TRIBUNAL DE CONTAS</a:t>
            </a:r>
            <a:endParaRPr lang="pt-BR" sz="6000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71600" y="2132856"/>
            <a:ext cx="7772400" cy="4320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Competências: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b="1" dirty="0" err="1" smtClean="0">
                <a:latin typeface="+mj-lt"/>
                <a:ea typeface="+mj-ea"/>
                <a:cs typeface="+mj-cs"/>
              </a:rPr>
              <a:t>Arts</a:t>
            </a:r>
            <a:r>
              <a:rPr lang="pt-BR" sz="4400" b="1" dirty="0" smtClean="0">
                <a:latin typeface="+mj-lt"/>
                <a:ea typeface="+mj-ea"/>
                <a:cs typeface="+mj-cs"/>
              </a:rPr>
              <a:t>. 71, inc. I da CR/88 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e </a:t>
            </a:r>
            <a:r>
              <a:rPr lang="pt-BR" sz="4400" b="1" dirty="0" smtClean="0">
                <a:latin typeface="+mj-lt"/>
                <a:ea typeface="+mj-ea"/>
                <a:cs typeface="+mj-cs"/>
              </a:rPr>
              <a:t>97, inc. I da CE/89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. Parecer Prévio sobre as contas dos Chefes do Poder Executivo;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400" dirty="0" smtClean="0">
              <a:latin typeface="+mj-lt"/>
              <a:ea typeface="+mj-ea"/>
              <a:cs typeface="+mj-cs"/>
            </a:endParaRPr>
          </a:p>
          <a:p>
            <a:pPr lvl="0" algn="just">
              <a:spcBef>
                <a:spcPct val="0"/>
              </a:spcBef>
            </a:pPr>
            <a:r>
              <a:rPr lang="pt-BR" sz="4400" b="1" dirty="0" err="1" smtClean="0"/>
              <a:t>Arts</a:t>
            </a:r>
            <a:r>
              <a:rPr lang="pt-BR" sz="4400" b="1" dirty="0" smtClean="0"/>
              <a:t>. 71, inc. </a:t>
            </a:r>
            <a:r>
              <a:rPr lang="pt-BR" sz="4400" b="1" dirty="0" smtClean="0"/>
              <a:t>II da </a:t>
            </a:r>
            <a:r>
              <a:rPr lang="pt-BR" sz="4400" b="1" dirty="0" smtClean="0"/>
              <a:t>CR/88 </a:t>
            </a:r>
            <a:r>
              <a:rPr lang="pt-BR" sz="4400" dirty="0" smtClean="0"/>
              <a:t>e </a:t>
            </a:r>
            <a:r>
              <a:rPr lang="pt-BR" sz="4400" b="1" dirty="0" smtClean="0"/>
              <a:t>97, inc. </a:t>
            </a:r>
            <a:r>
              <a:rPr lang="pt-BR" sz="4400" b="1" dirty="0" smtClean="0"/>
              <a:t>II </a:t>
            </a:r>
            <a:r>
              <a:rPr lang="pt-BR" sz="4400" b="1" dirty="0" smtClean="0"/>
              <a:t>da </a:t>
            </a:r>
            <a:r>
              <a:rPr lang="pt-BR" sz="4400" b="1" dirty="0" smtClean="0"/>
              <a:t>CE/89</a:t>
            </a:r>
            <a:r>
              <a:rPr lang="pt-BR" sz="4400" dirty="0" smtClean="0"/>
              <a:t>. Julgamento das Contas de todos os outros gestores públicos ou responsáveis, inclusive do Presidente do Tribunal de Justiça, do Presidente/Mesa Diretora da Assembleia Legislativa e Procurador-Geral de Justiça (MP estadual).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71600" y="2132856"/>
            <a:ext cx="77724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Competências: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u="sng" dirty="0" err="1" smtClean="0">
                <a:latin typeface="+mj-lt"/>
                <a:ea typeface="+mj-ea"/>
                <a:cs typeface="+mj-cs"/>
              </a:rPr>
              <a:t>Arts</a:t>
            </a:r>
            <a:r>
              <a:rPr lang="pt-BR" sz="4400" u="sng" dirty="0" smtClean="0">
                <a:latin typeface="+mj-lt"/>
                <a:ea typeface="+mj-ea"/>
                <a:cs typeface="+mj-cs"/>
              </a:rPr>
              <a:t>. 71, inc. III da CR/88 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e </a:t>
            </a:r>
            <a:r>
              <a:rPr lang="pt-BR" sz="4400" u="sng" dirty="0" smtClean="0">
                <a:latin typeface="+mj-lt"/>
                <a:ea typeface="+mj-ea"/>
                <a:cs typeface="+mj-cs"/>
              </a:rPr>
              <a:t>97, inc. III da CE/89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. Exame da legalidade e consequente registro de atos de admissão de pessoal e aposentadoria, reforma e pensão no serviço público (regime estatutário).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43608" y="2348880"/>
            <a:ext cx="7448872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dirty="0" smtClean="0">
                <a:latin typeface="+mj-lt"/>
                <a:ea typeface="+mj-ea"/>
                <a:cs typeface="+mj-cs"/>
              </a:rPr>
              <a:t>Perguntas/Dúvidas/Queixas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43608" y="2348880"/>
            <a:ext cx="7448872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dirty="0" smtClean="0">
                <a:latin typeface="+mj-lt"/>
                <a:ea typeface="+mj-ea"/>
                <a:cs typeface="+mj-cs"/>
              </a:rPr>
              <a:t>Convite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2267744" y="2708920"/>
            <a:ext cx="6476256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 que é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Como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 forma?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baseline="0" dirty="0" smtClean="0">
                <a:latin typeface="+mj-lt"/>
                <a:ea typeface="+mj-ea"/>
                <a:cs typeface="+mj-cs"/>
              </a:rPr>
              <a:t>Quantos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 existem no Brasil?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Para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 serve?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71600" y="263691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dirty="0" smtClean="0">
                <a:latin typeface="+mj-lt"/>
                <a:ea typeface="+mj-ea"/>
                <a:cs typeface="+mj-cs"/>
              </a:rPr>
              <a:t>Órgão de estatura constitucional de controle externo.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71600" y="270892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971600" y="2708920"/>
            <a:ext cx="777240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Constitucional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Constituição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da República de 1988: </a:t>
            </a:r>
            <a:r>
              <a:rPr kumimoji="0" lang="pt-BR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art. 71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baseline="0" dirty="0" smtClean="0">
                <a:latin typeface="+mj-lt"/>
                <a:ea typeface="+mj-ea"/>
                <a:cs typeface="+mj-cs"/>
              </a:rPr>
              <a:t>Constituição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 Estadual de 1989: </a:t>
            </a:r>
            <a:r>
              <a:rPr lang="pt-BR" sz="4400" b="1" dirty="0" smtClean="0">
                <a:latin typeface="+mj-lt"/>
                <a:ea typeface="+mj-ea"/>
                <a:cs typeface="+mj-cs"/>
              </a:rPr>
              <a:t>art. 94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.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71600" y="2132856"/>
            <a:ext cx="7772400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Controle externo?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Controle da administração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pública, do patrimônio público, dos recursos públicos.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400" baseline="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Posição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do órgão de controle quanto ao </a:t>
            </a:r>
            <a:r>
              <a:rPr kumimoji="0" lang="pt-BR" sz="4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ato a ser controlado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4400" noProof="0" dirty="0" smtClean="0">
                <a:latin typeface="+mj-lt"/>
                <a:ea typeface="+mj-ea"/>
                <a:cs typeface="+mj-cs"/>
              </a:rPr>
              <a:t>INTERNO: </a:t>
            </a:r>
            <a:r>
              <a:rPr lang="pt-BR" sz="4400" u="sng" noProof="0" dirty="0" smtClean="0">
                <a:latin typeface="+mj-lt"/>
                <a:ea typeface="+mj-ea"/>
                <a:cs typeface="+mj-cs"/>
              </a:rPr>
              <a:t>CR/88, </a:t>
            </a:r>
            <a:r>
              <a:rPr lang="pt-BR" sz="4400" u="sng" noProof="0" dirty="0" err="1" smtClean="0">
                <a:latin typeface="+mj-lt"/>
                <a:ea typeface="+mj-ea"/>
                <a:cs typeface="+mj-cs"/>
              </a:rPr>
              <a:t>arts</a:t>
            </a:r>
            <a:r>
              <a:rPr lang="pt-BR" sz="4400" u="sng" noProof="0" dirty="0" smtClean="0">
                <a:latin typeface="+mj-lt"/>
                <a:ea typeface="+mj-ea"/>
                <a:cs typeface="+mj-cs"/>
              </a:rPr>
              <a:t>. 70 e 74 </a:t>
            </a:r>
            <a:r>
              <a:rPr lang="pt-BR" sz="4400" noProof="0" dirty="0" smtClean="0">
                <a:latin typeface="+mj-lt"/>
                <a:ea typeface="+mj-ea"/>
                <a:cs typeface="+mj-cs"/>
              </a:rPr>
              <a:t>e </a:t>
            </a:r>
            <a:r>
              <a:rPr lang="pt-BR" sz="4400" u="sng" noProof="0" dirty="0" smtClean="0">
                <a:latin typeface="+mj-lt"/>
                <a:ea typeface="+mj-ea"/>
                <a:cs typeface="+mj-cs"/>
              </a:rPr>
              <a:t>CE/89, </a:t>
            </a:r>
            <a:r>
              <a:rPr lang="pt-BR" sz="4400" u="sng" noProof="0" dirty="0" err="1" smtClean="0">
                <a:latin typeface="+mj-lt"/>
                <a:ea typeface="+mj-ea"/>
                <a:cs typeface="+mj-cs"/>
              </a:rPr>
              <a:t>arts</a:t>
            </a:r>
            <a:r>
              <a:rPr lang="pt-BR" sz="4400" u="sng" noProof="0" dirty="0" smtClean="0">
                <a:latin typeface="+mj-lt"/>
                <a:ea typeface="+mj-ea"/>
                <a:cs typeface="+mj-cs"/>
              </a:rPr>
              <a:t>. 93 e 100</a:t>
            </a:r>
            <a:r>
              <a:rPr lang="pt-BR" sz="4400" noProof="0" dirty="0" smtClean="0">
                <a:latin typeface="+mj-lt"/>
                <a:ea typeface="+mj-ea"/>
                <a:cs typeface="+mj-cs"/>
              </a:rPr>
              <a:t>. Responsabilização solidária quando não avisam os Tribunais de Contas;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4400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4400" noProof="0" dirty="0" smtClean="0">
                <a:latin typeface="+mj-lt"/>
                <a:ea typeface="+mj-ea"/>
                <a:cs typeface="+mj-cs"/>
              </a:rPr>
              <a:t>-EXTERNO: Poder LEGISLATIVO (legislar e fiscalizar), seu titular, em auxílio (técnico), às vezes obrigatório, o TRIBUNAL DE CONTAS.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71600" y="1916832"/>
            <a:ext cx="7772400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Composição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Tribunal de Contas da União – TCU: 9 membros (Ministros),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4 </a:t>
            </a:r>
            <a:r>
              <a:rPr kumimoji="0" lang="pt-BR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Ministros-substitutos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(auditores) e 8 Procuradores.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dirty="0" smtClean="0">
                <a:latin typeface="+mj-lt"/>
                <a:ea typeface="+mj-ea"/>
                <a:cs typeface="+mj-cs"/>
              </a:rPr>
              <a:t>Demais Tribunais de Contas: 7 Conselheiros, em regra, 3 Auditores-Substitutos e Procuradores de Contas (variável).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400" dirty="0" smtClean="0">
              <a:latin typeface="+mj-lt"/>
              <a:ea typeface="+mj-ea"/>
              <a:cs typeface="+mj-cs"/>
            </a:endParaRPr>
          </a:p>
          <a:p>
            <a:pPr lvl="0" algn="just">
              <a:spcBef>
                <a:spcPct val="0"/>
              </a:spcBef>
            </a:pP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Tribunal de Contas de Alagoas: 7 Conselheiros, </a:t>
            </a:r>
            <a:r>
              <a:rPr lang="pt-BR" sz="4400" dirty="0" smtClean="0"/>
              <a:t>3 </a:t>
            </a:r>
            <a:r>
              <a:rPr lang="pt-BR" sz="4400" dirty="0" smtClean="0"/>
              <a:t>Auditores-Substitutos </a:t>
            </a:r>
            <a:r>
              <a:rPr lang="pt-BR" sz="4400" dirty="0" smtClean="0"/>
              <a:t>e 7 </a:t>
            </a:r>
            <a:r>
              <a:rPr lang="pt-BR" sz="4400" dirty="0" smtClean="0"/>
              <a:t>Procuradores de </a:t>
            </a:r>
            <a:r>
              <a:rPr lang="pt-BR" sz="4400" dirty="0" smtClean="0"/>
              <a:t>Contas. 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403648" y="2204864"/>
            <a:ext cx="7340352" cy="4869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Quantos são?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dirty="0" smtClean="0">
                <a:latin typeface="+mj-lt"/>
                <a:ea typeface="+mj-ea"/>
                <a:cs typeface="+mj-cs"/>
              </a:rPr>
              <a:t>1 Tribunal de Contas da União (recursos federais)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27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Tribunais de Contas Estaduais, incluído o do DF (recursos estaduais, municipais e distritais)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noProof="0" dirty="0" smtClean="0">
                <a:latin typeface="+mj-lt"/>
                <a:ea typeface="+mj-ea"/>
                <a:cs typeface="+mj-cs"/>
              </a:rPr>
              <a:t>4 Tribunais de Contas dos Municípios (Bahia, Ceará, Goiás e Pará) – recursos de todos os municípios do Estado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400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pt-BR" sz="4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Tribunal de Contas do Município do Rio de Janeiro – recursos somente deste município.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baseline="0" noProof="0" dirty="0" smtClean="0">
                <a:latin typeface="+mj-lt"/>
                <a:ea typeface="+mj-ea"/>
                <a:cs typeface="+mj-cs"/>
              </a:rPr>
              <a:t>1</a:t>
            </a:r>
            <a:r>
              <a:rPr lang="pt-BR" sz="4400" noProof="0" dirty="0" smtClean="0">
                <a:latin typeface="+mj-lt"/>
                <a:ea typeface="+mj-ea"/>
                <a:cs typeface="+mj-cs"/>
              </a:rPr>
              <a:t> Tribunal de Contas do Município de São Paulo – recursos somente deste município.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43608" y="2276872"/>
            <a:ext cx="7772400" cy="4149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Instrumento da cidadania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dirty="0" smtClean="0">
                <a:latin typeface="+mj-lt"/>
                <a:ea typeface="+mj-ea"/>
                <a:cs typeface="+mj-cs"/>
              </a:rPr>
              <a:t>Outros: voto, ação popular, iniciativa popular de leis;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dirty="0" smtClean="0">
                <a:latin typeface="+mj-lt"/>
                <a:ea typeface="+mj-ea"/>
                <a:cs typeface="+mj-cs"/>
              </a:rPr>
              <a:t>Art. </a:t>
            </a:r>
            <a:r>
              <a:rPr lang="pt-BR" sz="4400" b="1" dirty="0" smtClean="0">
                <a:latin typeface="+mj-lt"/>
                <a:ea typeface="+mj-ea"/>
                <a:cs typeface="+mj-cs"/>
              </a:rPr>
              <a:t>74, §2º 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da </a:t>
            </a:r>
            <a:r>
              <a:rPr lang="pt-BR" sz="4400" b="1" dirty="0" smtClean="0">
                <a:latin typeface="+mj-lt"/>
                <a:ea typeface="+mj-ea"/>
                <a:cs typeface="+mj-cs"/>
              </a:rPr>
              <a:t>CR/88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 e art. </a:t>
            </a:r>
            <a:r>
              <a:rPr lang="pt-BR" sz="4400" b="1" dirty="0" smtClean="0">
                <a:latin typeface="+mj-lt"/>
                <a:ea typeface="+mj-ea"/>
                <a:cs typeface="+mj-cs"/>
              </a:rPr>
              <a:t>98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 da </a:t>
            </a:r>
            <a:r>
              <a:rPr lang="pt-BR" sz="4400" b="1" dirty="0" smtClean="0">
                <a:latin typeface="+mj-lt"/>
                <a:ea typeface="+mj-ea"/>
                <a:cs typeface="+mj-cs"/>
              </a:rPr>
              <a:t>CE/89</a:t>
            </a:r>
            <a:r>
              <a:rPr lang="pt-BR" sz="4400" dirty="0" smtClean="0">
                <a:latin typeface="+mj-lt"/>
                <a:ea typeface="+mj-ea"/>
                <a:cs typeface="+mj-cs"/>
              </a:rPr>
              <a:t>. Denúncia pelo cidadão.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470025"/>
          </a:xfrm>
        </p:spPr>
        <p:txBody>
          <a:bodyPr/>
          <a:lstStyle/>
          <a:p>
            <a:r>
              <a:rPr lang="pt-BR" dirty="0" smtClean="0"/>
              <a:t>TRIBUNAL DE CONTAS</a:t>
            </a:r>
            <a:endParaRPr lang="pt-BR" dirty="0"/>
          </a:p>
        </p:txBody>
      </p:sp>
      <p:pic>
        <p:nvPicPr>
          <p:cNvPr id="1026" name="Picture 2" descr="C:\Users\anselmo\Documents\logo tce e escola junt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 flipH="1">
            <a:off x="0" y="836712"/>
            <a:ext cx="288000" cy="6021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 flipH="1">
            <a:off x="323528" y="836712"/>
            <a:ext cx="288032" cy="6021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71600" y="2708920"/>
            <a:ext cx="7772400" cy="3960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Competências: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noProof="0" dirty="0" smtClean="0">
                <a:latin typeface="+mj-lt"/>
                <a:ea typeface="+mj-ea"/>
                <a:cs typeface="+mj-cs"/>
              </a:rPr>
              <a:t>Art. 71 da CR/88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dirty="0" smtClean="0">
                <a:latin typeface="+mj-lt"/>
                <a:ea typeface="+mj-ea"/>
                <a:cs typeface="+mj-cs"/>
              </a:rPr>
              <a:t>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Art. 97 da CE/89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dirty="0" smtClean="0">
                <a:latin typeface="+mj-lt"/>
                <a:ea typeface="+mj-ea"/>
                <a:cs typeface="+mj-cs"/>
              </a:rPr>
              <a:t>Simetricamente repetidos da CR/88</a:t>
            </a:r>
            <a:endParaRPr kumimoji="0" lang="pt-BR" sz="4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501</Words>
  <Application>Microsoft Office PowerPoint</Application>
  <PresentationFormat>Apresentação na tela (4:3)</PresentationFormat>
  <Paragraphs>78</Paragraphs>
  <Slides>13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TRIBUNAL DE CONTAS</vt:lpstr>
      <vt:lpstr>TRIBUNAL DE CONTAS</vt:lpstr>
      <vt:lpstr>TRIBUNAL DE CONTAS</vt:lpstr>
      <vt:lpstr>TRIBUNAL DE CONTAS</vt:lpstr>
      <vt:lpstr>TRIBUNAL DE CONTAS</vt:lpstr>
      <vt:lpstr>TRIBUNAL DE CONTAS</vt:lpstr>
      <vt:lpstr>TRIBUNAL DE CONTAS</vt:lpstr>
      <vt:lpstr>TRIBUNAL DE CONTAS</vt:lpstr>
      <vt:lpstr>TRIBUNAL DE CONTAS</vt:lpstr>
      <vt:lpstr>TRIBUNAL DE CONTAS</vt:lpstr>
      <vt:lpstr>TRIBUNAL DE CONTAS</vt:lpstr>
      <vt:lpstr>TRIBUNAL DE CONTAS</vt:lpstr>
      <vt:lpstr>TRIBUNAL DE CONTAS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nenhum</dc:creator>
  <cp:lastModifiedBy>nenhum</cp:lastModifiedBy>
  <cp:revision>13</cp:revision>
  <dcterms:created xsi:type="dcterms:W3CDTF">2015-03-12T01:59:28Z</dcterms:created>
  <dcterms:modified xsi:type="dcterms:W3CDTF">2015-03-12T04:21:23Z</dcterms:modified>
</cp:coreProperties>
</file>